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Gmarket Sans Bold" panose="02000000000000000000" pitchFamily="2" charset="-128"/>
      <p:bold r:id="rId12"/>
    </p:embeddedFont>
    <p:embeddedFont>
      <p:font typeface="Gmarket Sans Medium" panose="02000000000000000000" pitchFamily="2" charset="-128"/>
      <p:regular r:id="rId13"/>
    </p:embeddedFont>
    <p:embeddedFont>
      <p:font typeface="Anek Bangla Expanded Medium" pitchFamily="2" charset="0"/>
      <p:regular r:id="rId14"/>
      <p:bold r:id="rId15"/>
    </p:embeddedFont>
    <p:embeddedFont>
      <p:font typeface="Anek Bangla Expanded SemiBold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0" autoAdjust="0"/>
  </p:normalViewPr>
  <p:slideViewPr>
    <p:cSldViewPr>
      <p:cViewPr varScale="1">
        <p:scale>
          <a:sx n="89" d="100"/>
          <a:sy n="89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80465D0-EF8E-F8D6-7CA9-C8CF40804840}"/>
              </a:ext>
            </a:extLst>
          </p:cNvPr>
          <p:cNvSpPr/>
          <p:nvPr/>
        </p:nvSpPr>
        <p:spPr>
          <a:xfrm>
            <a:off x="0" y="5180700"/>
            <a:ext cx="18288000" cy="514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549900" y="3949700"/>
            <a:ext cx="7200900" cy="250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000" b="0" i="0" u="none" strike="noStrike" dirty="0">
                <a:solidFill>
                  <a:srgbClr val="7030A0"/>
                </a:solidFill>
                <a:ea typeface="Gmarket Sans Bold"/>
              </a:rPr>
              <a:t>인공지능을 활용한</a:t>
            </a:r>
            <a:endParaRPr lang="ko-KR" sz="7000" b="0" i="0" u="none" strike="noStrike" dirty="0">
              <a:solidFill>
                <a:srgbClr val="7030A0"/>
              </a:solidFill>
              <a:ea typeface="Gmarket Sans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7000" b="0" i="0" u="none" strike="noStrike" dirty="0" err="1">
                <a:solidFill>
                  <a:srgbClr val="FFFFFF"/>
                </a:solidFill>
                <a:ea typeface="Gmarket Sans Bold"/>
              </a:rPr>
              <a:t>수어</a:t>
            </a:r>
            <a:r>
              <a:rPr lang="ko-KR" altLang="en-US" sz="7000" b="0" i="0" u="none" strike="noStrike" dirty="0">
                <a:solidFill>
                  <a:srgbClr val="FFFFFF"/>
                </a:solidFill>
                <a:ea typeface="Gmarket Sans Bold"/>
              </a:rPr>
              <a:t> 번역 시스템</a:t>
            </a:r>
            <a:endParaRPr lang="ko-KR" sz="7000" b="0" i="0" u="none" strike="noStrike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40500" y="64897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Capstone Design Result Report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5100" y="9067800"/>
            <a:ext cx="5257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spc="100" dirty="0" err="1">
                <a:solidFill>
                  <a:srgbClr val="FFFFFF"/>
                </a:solidFill>
                <a:latin typeface="Gmarket Sans Bold"/>
              </a:rPr>
              <a:t>봄내랩</a:t>
            </a:r>
            <a:r>
              <a:rPr lang="en-US" sz="2200" b="0" i="0" u="none" strike="noStrike" spc="100" dirty="0">
                <a:solidFill>
                  <a:srgbClr val="FFFFFF"/>
                </a:solidFill>
                <a:latin typeface="Gmarket Sans Bold"/>
              </a:rPr>
              <a:t> : </a:t>
            </a:r>
            <a:r>
              <a:rPr lang="ko-KR" altLang="en-US" sz="2200" spc="100" dirty="0" err="1">
                <a:solidFill>
                  <a:srgbClr val="FFFFFF"/>
                </a:solidFill>
                <a:latin typeface="Gmarket Sans Bold"/>
                <a:ea typeface="Gmarket Sans Bold"/>
              </a:rPr>
              <a:t>서휘도</a:t>
            </a:r>
            <a:r>
              <a:rPr lang="ko-KR" altLang="en-US" sz="2200" spc="100" dirty="0">
                <a:solidFill>
                  <a:srgbClr val="FFFFFF"/>
                </a:solidFill>
                <a:latin typeface="Gmarket Sans Bold"/>
                <a:ea typeface="Gmarket Sans Bold"/>
              </a:rPr>
              <a:t> 문진영 </a:t>
            </a:r>
            <a:r>
              <a:rPr lang="ko-KR" altLang="en-US" sz="2200" spc="100" dirty="0" err="1">
                <a:solidFill>
                  <a:srgbClr val="FFFFFF"/>
                </a:solidFill>
                <a:latin typeface="Gmarket Sans Bold"/>
                <a:ea typeface="Gmarket Sans Bold"/>
              </a:rPr>
              <a:t>신준용</a:t>
            </a:r>
            <a:endParaRPr lang="ko-KR" sz="2200" b="0" i="0" u="none" strike="noStrike" spc="100" dirty="0">
              <a:solidFill>
                <a:srgbClr val="FFFFFF"/>
              </a:solidFill>
              <a:ea typeface="Gmarket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B04B0-6178-7304-A0A6-BD51EC2C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1F8FDEE-3E8D-6C5E-41B6-AADD22CBF25F}"/>
              </a:ext>
            </a:extLst>
          </p:cNvPr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dirty="0">
                <a:solidFill>
                  <a:srgbClr val="7030A0"/>
                </a:solidFill>
                <a:latin typeface="Anek Bangla Expanded Medium"/>
              </a:rPr>
              <a:t>Thank You</a:t>
            </a:r>
            <a:endParaRPr lang="en-US" altLang="ko-KR" sz="1800" b="0" i="0" u="none" strike="noStrike" dirty="0">
              <a:solidFill>
                <a:srgbClr val="7030A0"/>
              </a:solidFill>
              <a:latin typeface="Anek Bangla Expanded Medium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44AC5B-14D8-5E7F-5477-A72E7BCA591F}"/>
              </a:ext>
            </a:extLst>
          </p:cNvPr>
          <p:cNvSpPr txBox="1"/>
          <p:nvPr/>
        </p:nvSpPr>
        <p:spPr>
          <a:xfrm>
            <a:off x="965200" y="1892300"/>
            <a:ext cx="6502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감사합니다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11C660B-9824-1AE5-A603-681AEA557741}"/>
              </a:ext>
            </a:extLst>
          </p:cNvPr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dirty="0">
                <a:solidFill>
                  <a:srgbClr val="7030A0"/>
                </a:solidFill>
                <a:latin typeface="Anek Bangla Expanded SemiBold"/>
              </a:rPr>
              <a:t>9</a:t>
            </a:r>
            <a:endParaRPr lang="en-US" sz="1600" b="0" i="0" u="none" strike="noStrike" dirty="0">
              <a:solidFill>
                <a:srgbClr val="7030A0"/>
              </a:solidFill>
              <a:latin typeface="Anek Bangla Expanded SemiBol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170759-5CA2-0A9D-F247-57AC443F1EC2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1168F-CC40-F301-B9CA-6C065EC2F448}"/>
              </a:ext>
            </a:extLst>
          </p:cNvPr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69CC8EC-46C9-5A29-42B4-4505BEA5F770}"/>
              </a:ext>
            </a:extLst>
          </p:cNvPr>
          <p:cNvSpPr txBox="1"/>
          <p:nvPr/>
        </p:nvSpPr>
        <p:spPr>
          <a:xfrm>
            <a:off x="11125200" y="5398754"/>
            <a:ext cx="7010400" cy="107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https://</a:t>
            </a: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github.com</a:t>
            </a: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/</a:t>
            </a: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BomNaeLab</a:t>
            </a: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/</a:t>
            </a: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BomNae-SLR.git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  <a:ea typeface="Gmarket Sans Medium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C9400B8-F371-1631-33C3-D334EB551A0C}"/>
              </a:ext>
            </a:extLst>
          </p:cNvPr>
          <p:cNvSpPr txBox="1"/>
          <p:nvPr/>
        </p:nvSpPr>
        <p:spPr>
          <a:xfrm>
            <a:off x="11125200" y="6537951"/>
            <a:ext cx="6832600" cy="34077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MediaPipe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fastAPI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OpenCV</a:t>
            </a:r>
          </a:p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fastAPI</a:t>
            </a:r>
            <a:endParaRPr lang="en-US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Uvicorn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anaconda</a:t>
            </a:r>
          </a:p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jupyterNoteboo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k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tensorflow,Keras</a:t>
            </a:r>
            <a:endParaRPr lang="en-US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AI</a:t>
            </a:r>
            <a:r>
              <a:rPr lang="ko-KR" alt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허브</a:t>
            </a:r>
            <a:r>
              <a:rPr lang="en-US" altLang="ko-KR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-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수어영상</a:t>
            </a:r>
            <a:r>
              <a:rPr lang="ko-KR" alt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 데이터셋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CC8C1EC-B2E8-E937-D965-645158D09180}"/>
              </a:ext>
            </a:extLst>
          </p:cNvPr>
          <p:cNvSpPr txBox="1"/>
          <p:nvPr/>
        </p:nvSpPr>
        <p:spPr>
          <a:xfrm>
            <a:off x="8940800" y="5398754"/>
            <a:ext cx="1981200" cy="107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sz="3600" b="1" dirty="0" err="1">
                <a:solidFill>
                  <a:srgbClr val="7030A0"/>
                </a:solidFill>
                <a:latin typeface="Gmarket Sans Medium"/>
                <a:ea typeface="Gmarket Sans Medium"/>
              </a:rPr>
              <a:t>Github</a:t>
            </a:r>
            <a:endParaRPr lang="en-US" sz="3600" b="1" i="0" u="none" strike="noStrike" dirty="0">
              <a:solidFill>
                <a:srgbClr val="7030A0"/>
              </a:solidFill>
              <a:latin typeface="Gmarket Sans Medium"/>
              <a:ea typeface="Gmarket Sans Medium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1DF2B796-5AED-A3F9-938A-D07001FCE306}"/>
              </a:ext>
            </a:extLst>
          </p:cNvPr>
          <p:cNvSpPr txBox="1"/>
          <p:nvPr/>
        </p:nvSpPr>
        <p:spPr>
          <a:xfrm>
            <a:off x="8940800" y="6537951"/>
            <a:ext cx="1981200" cy="107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sz="3600" b="0" i="0" u="none" strike="noStrike" dirty="0" err="1">
                <a:solidFill>
                  <a:srgbClr val="7030A0"/>
                </a:solidFill>
                <a:latin typeface="Gmarket Sans Medium"/>
                <a:ea typeface="Gmarket Sans Medium"/>
              </a:rPr>
              <a:t>오픈소스</a:t>
            </a:r>
            <a:endParaRPr lang="en-US" sz="3600" b="0" i="0" u="none" strike="noStrike" dirty="0">
              <a:solidFill>
                <a:srgbClr val="7030A0"/>
              </a:solidFill>
              <a:latin typeface="Gmarket Sans Medium"/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9860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BE88C2-DABF-05C2-1233-4CBDA5863BA2}"/>
              </a:ext>
            </a:extLst>
          </p:cNvPr>
          <p:cNvSpPr/>
          <p:nvPr/>
        </p:nvSpPr>
        <p:spPr>
          <a:xfrm>
            <a:off x="9231600" y="1905900"/>
            <a:ext cx="64800" cy="125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411700" y="3048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 dirty="0">
                <a:solidFill>
                  <a:srgbClr val="7030A0"/>
                </a:solidFill>
                <a:latin typeface="Anek Bangla Expanded SemiBold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 dirty="0">
                <a:solidFill>
                  <a:srgbClr val="7030A0"/>
                </a:solidFill>
                <a:latin typeface="Anek Bangla Expanded Medium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500" b="0" i="0" u="none" strike="noStrike" dirty="0">
                <a:solidFill>
                  <a:srgbClr val="7030A0"/>
                </a:solidFill>
                <a:ea typeface="Gmarket Sans Bold"/>
              </a:rPr>
              <a:t>목차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9423400" y="19050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7030A0"/>
                </a:solidFill>
                <a:ea typeface="Gmarket Sans Medium"/>
              </a:rPr>
              <a:t>프로젝트 개요</a:t>
            </a:r>
            <a:endParaRPr lang="ko-KR" sz="2800" b="1" i="0" u="none" strike="noStrike" dirty="0">
              <a:solidFill>
                <a:srgbClr val="7030A0"/>
              </a:solidFill>
              <a:ea typeface="Gmarket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23400" y="2641600"/>
            <a:ext cx="4394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595959"/>
                </a:solidFill>
                <a:ea typeface="Gmarket Sans Medium"/>
              </a:rPr>
              <a:t>프로젝트 배경</a:t>
            </a:r>
            <a:endParaRPr lang="en-US" altLang="ko-KR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595959"/>
                </a:solidFill>
                <a:ea typeface="Gmarket Sans Medium"/>
              </a:rPr>
              <a:t>주요 목적</a:t>
            </a:r>
            <a:endParaRPr lang="en-US" altLang="ko-KR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47700" y="1968500"/>
            <a:ext cx="101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0</a:t>
            </a:r>
            <a:r>
              <a:rPr lang="en-US" altLang="ko-KR" sz="2200" dirty="0">
                <a:solidFill>
                  <a:srgbClr val="787878"/>
                </a:solidFill>
                <a:latin typeface="Gmarket Sans Medium"/>
              </a:rPr>
              <a:t>2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9423400" y="34798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7030A0"/>
                </a:solidFill>
                <a:ea typeface="Gmarket Sans Medium"/>
              </a:rPr>
              <a:t>진행 과정</a:t>
            </a:r>
            <a:endParaRPr lang="ko-KR" sz="2800" b="1" i="0" u="none" strike="noStrike" dirty="0">
              <a:solidFill>
                <a:srgbClr val="7030A0"/>
              </a:solidFill>
              <a:ea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23400" y="4229100"/>
            <a:ext cx="4394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595959"/>
                </a:solidFill>
                <a:latin typeface="Gmarket Sans Medium"/>
                <a:ea typeface="Gmarket Sans Medium"/>
              </a:rPr>
              <a:t>수행 절차</a:t>
            </a:r>
            <a:endParaRPr lang="en-US" sz="18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347700" y="3543300"/>
            <a:ext cx="101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0</a:t>
            </a:r>
            <a:r>
              <a:rPr lang="en-US" altLang="ko-KR" sz="2200" dirty="0">
                <a:solidFill>
                  <a:srgbClr val="787878"/>
                </a:solidFill>
                <a:latin typeface="Gmarket Sans Medium"/>
              </a:rPr>
              <a:t>3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9423400" y="50673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7030A0"/>
                </a:solidFill>
                <a:ea typeface="Gmarket Sans Medium"/>
              </a:rPr>
              <a:t>결과 분석</a:t>
            </a:r>
            <a:endParaRPr lang="ko-KR" sz="2800" b="1" i="0" u="none" strike="noStrike" dirty="0">
              <a:solidFill>
                <a:srgbClr val="7030A0"/>
              </a:solidFill>
              <a:ea typeface="Gmarket Sans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23400" y="5803900"/>
            <a:ext cx="4394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595959"/>
                </a:solidFill>
                <a:ea typeface="Gmarket Sans Medium"/>
              </a:rPr>
              <a:t>결과물의 구조와 설명</a:t>
            </a:r>
            <a:endParaRPr lang="en-US" altLang="ko-KR" sz="1800" b="0" i="0" u="none" strike="noStrike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595959"/>
                </a:solidFill>
                <a:latin typeface="Gmarket Sans Medium"/>
                <a:ea typeface="Gmarket Sans Medium"/>
              </a:rPr>
              <a:t>시행착오</a:t>
            </a:r>
            <a:endParaRPr lang="en-US" sz="18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347700" y="5130800"/>
            <a:ext cx="101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0</a:t>
            </a:r>
            <a:r>
              <a:rPr lang="en-US" altLang="ko-KR" sz="2200" b="0" i="0" u="none" strike="noStrike" dirty="0">
                <a:solidFill>
                  <a:srgbClr val="787878"/>
                </a:solidFill>
                <a:latin typeface="Gmarket Sans Medium"/>
              </a:rPr>
              <a:t>4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p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9423400" y="66421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7030A0"/>
                </a:solidFill>
                <a:ea typeface="Gmarket Sans Medium"/>
              </a:rPr>
              <a:t>최종 결과</a:t>
            </a:r>
            <a:endParaRPr lang="ko-KR" sz="2800" b="0" i="0" u="none" strike="noStrike" dirty="0">
              <a:solidFill>
                <a:srgbClr val="7030A0"/>
              </a:solidFill>
              <a:ea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23400" y="7378700"/>
            <a:ext cx="4394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595959"/>
                </a:solidFill>
                <a:latin typeface="Gmarket Sans Medium"/>
                <a:ea typeface="Gmarket Sans Medium"/>
              </a:rPr>
              <a:t>최종 결과물</a:t>
            </a:r>
            <a:endParaRPr lang="en-US" sz="18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347700" y="6705600"/>
            <a:ext cx="101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07p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9423400" y="82169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7030A0"/>
                </a:solidFill>
                <a:ea typeface="Gmarket Sans Medium"/>
              </a:rPr>
              <a:t>활용방안 및 기대효과</a:t>
            </a:r>
            <a:endParaRPr lang="ko-KR" sz="2800" b="1" i="0" u="none" strike="noStrike" dirty="0">
              <a:solidFill>
                <a:srgbClr val="7030A0"/>
              </a:solidFill>
              <a:ea typeface="Gmarket Sans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423400" y="8966200"/>
            <a:ext cx="4394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595959"/>
                </a:solidFill>
                <a:ea typeface="Gmarket Sans Medium"/>
              </a:rPr>
              <a:t>활용 가능성</a:t>
            </a:r>
            <a:endParaRPr lang="en-US" altLang="ko-KR" sz="1800" b="0" i="0" u="none" strike="noStrike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595959"/>
                </a:solidFill>
                <a:latin typeface="Gmarket Sans Medium"/>
                <a:ea typeface="Gmarket Sans Medium"/>
              </a:rPr>
              <a:t>기대되는 분야</a:t>
            </a:r>
            <a:endParaRPr lang="en-US" sz="18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47700" y="8280400"/>
            <a:ext cx="101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08p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2785A9-19A4-0530-5FD6-D9E4FAAF94B9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65BF10-41BF-E0BF-0EF9-3BEB45A3F688}"/>
              </a:ext>
            </a:extLst>
          </p:cNvPr>
          <p:cNvSpPr/>
          <p:nvPr/>
        </p:nvSpPr>
        <p:spPr>
          <a:xfrm>
            <a:off x="9220200" y="3467100"/>
            <a:ext cx="64800" cy="125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05B8A8-2D8F-1B12-AD75-6DE5199E71F5}"/>
              </a:ext>
            </a:extLst>
          </p:cNvPr>
          <p:cNvSpPr/>
          <p:nvPr/>
        </p:nvSpPr>
        <p:spPr>
          <a:xfrm>
            <a:off x="9220200" y="5067300"/>
            <a:ext cx="64800" cy="125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3B2280-912E-C394-7321-6C55D79BDF5C}"/>
              </a:ext>
            </a:extLst>
          </p:cNvPr>
          <p:cNvSpPr/>
          <p:nvPr/>
        </p:nvSpPr>
        <p:spPr>
          <a:xfrm>
            <a:off x="9220200" y="6630300"/>
            <a:ext cx="64800" cy="125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61261-BC2B-9268-5F85-190E263F3537}"/>
              </a:ext>
            </a:extLst>
          </p:cNvPr>
          <p:cNvSpPr/>
          <p:nvPr/>
        </p:nvSpPr>
        <p:spPr>
          <a:xfrm>
            <a:off x="9220200" y="8191500"/>
            <a:ext cx="64800" cy="125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 dirty="0">
                <a:solidFill>
                  <a:srgbClr val="7030A0"/>
                </a:solidFill>
                <a:latin typeface="Anek Bangla Expanded Semi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 dirty="0">
                <a:solidFill>
                  <a:srgbClr val="7030A0"/>
                </a:solidFill>
                <a:latin typeface="Anek Bangla Expanded Medium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프로젝트 개요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6609400"/>
            <a:ext cx="7924800" cy="107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수어교육은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제한된 자원으로 접근성이 낮아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농인과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청인의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의사소통이 어려움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이로 인해 농인들은 서비스 차원에서 적절한 지원을 받지 못하여 사회적 고립감이 증대되고 있는 상황입니다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.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880600" y="9144000"/>
            <a:ext cx="77216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80600" y="9207500"/>
            <a:ext cx="770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500" b="0" i="0" u="none" strike="noStrike" dirty="0" err="1">
                <a:solidFill>
                  <a:srgbClr val="595959"/>
                </a:solidFill>
                <a:latin typeface="Gmarket Sans Medium"/>
              </a:rPr>
              <a:t>수어</a:t>
            </a:r>
            <a:r>
              <a:rPr lang="ko-KR" altLang="en-US" sz="1500" b="0" i="0" u="none" strike="noStrike" dirty="0">
                <a:solidFill>
                  <a:srgbClr val="595959"/>
                </a:solidFill>
                <a:latin typeface="Gmarket Sans Medium"/>
              </a:rPr>
              <a:t> 번역</a:t>
            </a:r>
            <a:endParaRPr lang="en-US" sz="15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950200"/>
            <a:ext cx="7378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이 프로젝트는 실시간 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ea typeface="Gmarket Sans Medium"/>
              </a:rPr>
              <a:t>수어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 번역을 통해 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ea typeface="Gmarket Sans Medium"/>
              </a:rPr>
              <a:t>농인과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 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ea typeface="Gmarket Sans Medium"/>
              </a:rPr>
              <a:t>청인의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 소통의 장벽을 허물고 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ea typeface="Gmarket Sans Medium"/>
              </a:rPr>
              <a:t>농인의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 사회적 포용성과 평등을 증진하는 중요한 기술적 해결책을 제시하는 것을 목표로 합니다</a:t>
            </a:r>
            <a:r>
              <a:rPr lang="en-US" altLang="ko-KR" sz="2000" b="0" i="0" u="none" strike="noStrike" dirty="0">
                <a:solidFill>
                  <a:srgbClr val="323232"/>
                </a:solidFill>
                <a:ea typeface="Gmarket Sans Medium"/>
              </a:rPr>
              <a:t>.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6CBA4D-03CC-E276-91DE-553CB2B35D57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FF1B40-DDBD-3D40-8931-1CADFA0EF602}"/>
              </a:ext>
            </a:extLst>
          </p:cNvPr>
          <p:cNvSpPr/>
          <p:nvPr/>
        </p:nvSpPr>
        <p:spPr>
          <a:xfrm>
            <a:off x="9880600" y="1231900"/>
            <a:ext cx="7721600" cy="77216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06DE052C-B9A5-C483-2E5D-369FE129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82133"/>
            <a:ext cx="2520000" cy="252000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CC794551-6BE4-9F93-9897-0331F5C52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01" y="3479800"/>
            <a:ext cx="2520000" cy="2520000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E5506E0D-BE06-206C-FF23-D37A854B752E}"/>
              </a:ext>
            </a:extLst>
          </p:cNvPr>
          <p:cNvSpPr/>
          <p:nvPr/>
        </p:nvSpPr>
        <p:spPr>
          <a:xfrm>
            <a:off x="3615849" y="4229100"/>
            <a:ext cx="2077401" cy="1066800"/>
          </a:xfrm>
          <a:prstGeom prst="rightArrow">
            <a:avLst>
              <a:gd name="adj1" fmla="val 36006"/>
              <a:gd name="adj2" fmla="val 5000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6EEBFF-86F3-DE5A-A2A9-6B313D3C140C}"/>
              </a:ext>
            </a:extLst>
          </p:cNvPr>
          <p:cNvGrpSpPr/>
          <p:nvPr/>
        </p:nvGrpSpPr>
        <p:grpSpPr>
          <a:xfrm>
            <a:off x="11224100" y="2572700"/>
            <a:ext cx="5034600" cy="5040000"/>
            <a:chOff x="11196000" y="3303900"/>
            <a:chExt cx="5034600" cy="5040000"/>
          </a:xfrm>
        </p:grpSpPr>
        <p:pic>
          <p:nvPicPr>
            <p:cNvPr id="17" name="그림 1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74649CC-2C8B-0A32-D303-D0609239C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0600" y="5823900"/>
              <a:ext cx="2520000" cy="2520000"/>
            </a:xfrm>
            <a:prstGeom prst="rect">
              <a:avLst/>
            </a:prstGeom>
          </p:spPr>
        </p:pic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19CBFA2-40AA-E091-E504-EF8F4818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000" y="3303900"/>
              <a:ext cx="2520000" cy="2520000"/>
            </a:xfrm>
            <a:prstGeom prst="rect">
              <a:avLst/>
            </a:prstGeom>
          </p:spPr>
        </p:pic>
        <p:sp>
          <p:nvSpPr>
            <p:cNvPr id="20" name="굽은 화살표[B] 19">
              <a:extLst>
                <a:ext uri="{FF2B5EF4-FFF2-40B4-BE49-F238E27FC236}">
                  <a16:creationId xmlns:a16="http://schemas.microsoft.com/office/drawing/2014/main" id="{6B35AA04-B460-55D4-BD88-5C11F9F18D35}"/>
                </a:ext>
              </a:extLst>
            </p:cNvPr>
            <p:cNvSpPr/>
            <p:nvPr/>
          </p:nvSpPr>
          <p:spPr>
            <a:xfrm rot="16200000">
              <a:off x="11196000" y="5823900"/>
              <a:ext cx="2520000" cy="2520000"/>
            </a:xfrm>
            <a:prstGeom prst="bentArrow">
              <a:avLst/>
            </a:prstGeom>
            <a:noFill/>
            <a:ln w="1016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굽은 화살표[B] 20">
              <a:extLst>
                <a:ext uri="{FF2B5EF4-FFF2-40B4-BE49-F238E27FC236}">
                  <a16:creationId xmlns:a16="http://schemas.microsoft.com/office/drawing/2014/main" id="{0A8CA9D9-46DD-153F-EBEC-C568D2AB4647}"/>
                </a:ext>
              </a:extLst>
            </p:cNvPr>
            <p:cNvSpPr/>
            <p:nvPr/>
          </p:nvSpPr>
          <p:spPr>
            <a:xfrm rot="5400000">
              <a:off x="13710600" y="3305454"/>
              <a:ext cx="2520000" cy="2520000"/>
            </a:xfrm>
            <a:prstGeom prst="bentArrow">
              <a:avLst/>
            </a:prstGeom>
            <a:noFill/>
            <a:ln w="1016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DF0815-68AC-766F-1D58-A0ABFCEE7DFA}"/>
              </a:ext>
            </a:extLst>
          </p:cNvPr>
          <p:cNvSpPr/>
          <p:nvPr/>
        </p:nvSpPr>
        <p:spPr>
          <a:xfrm>
            <a:off x="12192000" y="6475700"/>
            <a:ext cx="5043600" cy="325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47FF50B7-3BF9-B13F-0029-DD4E1DDF82B7}"/>
              </a:ext>
            </a:extLst>
          </p:cNvPr>
          <p:cNvSpPr txBox="1"/>
          <p:nvPr/>
        </p:nvSpPr>
        <p:spPr>
          <a:xfrm>
            <a:off x="12928600" y="7783400"/>
            <a:ext cx="40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웹으로부터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영상을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입력받아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MideaPipe로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얻어낸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좌표를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WebSocket을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통해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통신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,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모델과</a:t>
            </a:r>
            <a:r>
              <a:rPr 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연결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sp>
        <p:nvSpPr>
          <p:cNvPr id="58" name="TextBox 14">
            <a:extLst>
              <a:ext uri="{FF2B5EF4-FFF2-40B4-BE49-F238E27FC236}">
                <a16:creationId xmlns:a16="http://schemas.microsoft.com/office/drawing/2014/main" id="{34DBB0B1-7D6D-B5E2-44D0-70CB8D45D136}"/>
              </a:ext>
            </a:extLst>
          </p:cNvPr>
          <p:cNvSpPr txBox="1"/>
          <p:nvPr/>
        </p:nvSpPr>
        <p:spPr>
          <a:xfrm>
            <a:off x="12928600" y="7211900"/>
            <a:ext cx="405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Bold"/>
              </a:rPr>
              <a:t>서버 연결 및 구현</a:t>
            </a:r>
            <a:endParaRPr lang="ko-KR" sz="2000" b="0" i="0" u="none" strike="noStrike" dirty="0">
              <a:solidFill>
                <a:srgbClr val="323232"/>
              </a:solidFill>
              <a:ea typeface="Gmarket Sans Bold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EA5A79-BCAA-2DDB-DD9E-C89E2ED38CDC}"/>
              </a:ext>
            </a:extLst>
          </p:cNvPr>
          <p:cNvSpPr/>
          <p:nvPr/>
        </p:nvSpPr>
        <p:spPr>
          <a:xfrm>
            <a:off x="12216500" y="6487100"/>
            <a:ext cx="572400" cy="57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4A8DACB0-9739-C7CC-4935-51BA24249A28}"/>
              </a:ext>
            </a:extLst>
          </p:cNvPr>
          <p:cNvSpPr txBox="1"/>
          <p:nvPr/>
        </p:nvSpPr>
        <p:spPr>
          <a:xfrm>
            <a:off x="12306300" y="65007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FFFFFF"/>
                </a:solidFill>
                <a:latin typeface="Gmarket Sans Medium"/>
              </a:rPr>
              <a:t>3</a:t>
            </a:r>
            <a:endParaRPr lang="en-US" sz="28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EBB935-9219-14CA-3061-0BB227543A49}"/>
              </a:ext>
            </a:extLst>
          </p:cNvPr>
          <p:cNvSpPr/>
          <p:nvPr/>
        </p:nvSpPr>
        <p:spPr>
          <a:xfrm>
            <a:off x="6629400" y="6464300"/>
            <a:ext cx="5043600" cy="325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66F03F25-F268-2FD3-763F-E7BBF9E587D4}"/>
              </a:ext>
            </a:extLst>
          </p:cNvPr>
          <p:cNvSpPr txBox="1"/>
          <p:nvPr/>
        </p:nvSpPr>
        <p:spPr>
          <a:xfrm>
            <a:off x="7366000" y="7772000"/>
            <a:ext cx="40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번역할 수 있는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모엘을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개발하고 전처리한 데이터를 활용하여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학습키는 과정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5A6B4C55-1AF8-A680-DC44-87CEC45D4B49}"/>
              </a:ext>
            </a:extLst>
          </p:cNvPr>
          <p:cNvSpPr txBox="1"/>
          <p:nvPr/>
        </p:nvSpPr>
        <p:spPr>
          <a:xfrm>
            <a:off x="7366000" y="7200500"/>
            <a:ext cx="405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Bold"/>
              </a:rPr>
              <a:t>모델 개발 및 학습</a:t>
            </a:r>
            <a:endParaRPr lang="ko-KR" sz="2000" b="0" i="0" u="none" strike="noStrike" dirty="0">
              <a:solidFill>
                <a:srgbClr val="323232"/>
              </a:solidFill>
              <a:ea typeface="Gmarket Sans Bold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1689DD-FEBB-10BF-89D5-BB61C9D25972}"/>
              </a:ext>
            </a:extLst>
          </p:cNvPr>
          <p:cNvSpPr/>
          <p:nvPr/>
        </p:nvSpPr>
        <p:spPr>
          <a:xfrm>
            <a:off x="6653900" y="6475700"/>
            <a:ext cx="572400" cy="57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F9F5985A-C6FC-B203-11F7-42BD03A19886}"/>
              </a:ext>
            </a:extLst>
          </p:cNvPr>
          <p:cNvSpPr txBox="1"/>
          <p:nvPr/>
        </p:nvSpPr>
        <p:spPr>
          <a:xfrm>
            <a:off x="6743700" y="64893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FFFFFF"/>
                </a:solidFill>
                <a:latin typeface="Gmarket Sans Medium"/>
              </a:rPr>
              <a:t>2</a:t>
            </a:r>
            <a:endParaRPr lang="en-US" sz="28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57638C-C689-79E4-C66A-162A0826E931}"/>
              </a:ext>
            </a:extLst>
          </p:cNvPr>
          <p:cNvSpPr/>
          <p:nvPr/>
        </p:nvSpPr>
        <p:spPr>
          <a:xfrm>
            <a:off x="1039327" y="3695700"/>
            <a:ext cx="16192799" cy="238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dirty="0">
                <a:solidFill>
                  <a:srgbClr val="7030A0"/>
                </a:solidFill>
                <a:latin typeface="Anek Bangla Expanded Medium"/>
              </a:rPr>
              <a:t>P</a:t>
            </a:r>
            <a:r>
              <a:rPr lang="en-US" sz="1800" b="0" i="0" u="none" strike="noStrike" dirty="0">
                <a:solidFill>
                  <a:srgbClr val="7030A0"/>
                </a:solidFill>
                <a:latin typeface="Anek Bangla Expanded Medium"/>
              </a:rPr>
              <a:t>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1892300"/>
            <a:ext cx="71628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진행 과정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 dirty="0">
                <a:solidFill>
                  <a:srgbClr val="7030A0"/>
                </a:solidFill>
                <a:latin typeface="Anek Bangla Expanded Semi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3800" y="4127500"/>
            <a:ext cx="13360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</a:t>
            </a:r>
            <a:r>
              <a:rPr lang="ko-KR" altLang="en-US" sz="6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 번역 </a:t>
            </a:r>
            <a:r>
              <a:rPr lang="en-US" altLang="ko-KR" sz="6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API </a:t>
            </a:r>
            <a:r>
              <a:rPr lang="ko-KR" altLang="en-US" sz="6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구성</a:t>
            </a:r>
            <a:endParaRPr lang="en-US" sz="6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6731000" y="6489700"/>
            <a:ext cx="393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2280900" y="64897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E4E36-A1E4-1445-A39C-DDCDC546A5EC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B0EE77-DDAC-8157-713B-7AB83DA2F5C8}"/>
              </a:ext>
            </a:extLst>
          </p:cNvPr>
          <p:cNvSpPr/>
          <p:nvPr/>
        </p:nvSpPr>
        <p:spPr>
          <a:xfrm>
            <a:off x="1066800" y="6464700"/>
            <a:ext cx="5043600" cy="325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03400" y="7200900"/>
            <a:ext cx="405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ea typeface="Gmarket Sans Bold"/>
              </a:rPr>
              <a:t>데이터 </a:t>
            </a:r>
            <a:r>
              <a:rPr lang="ko-KR" altLang="en-US" sz="2000" dirty="0" err="1">
                <a:solidFill>
                  <a:srgbClr val="323232"/>
                </a:solidFill>
                <a:ea typeface="Gmarket Sans Bold"/>
              </a:rPr>
              <a:t>전처리</a:t>
            </a:r>
            <a:endParaRPr lang="ko-KR" sz="2000" b="0" i="0" u="none" strike="noStrike" dirty="0">
              <a:solidFill>
                <a:srgbClr val="323232"/>
              </a:solidFill>
              <a:ea typeface="Gmarket Sans Bold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5D07A3-35A5-A1B0-5387-7443D2FE666E}"/>
              </a:ext>
            </a:extLst>
          </p:cNvPr>
          <p:cNvSpPr/>
          <p:nvPr/>
        </p:nvSpPr>
        <p:spPr>
          <a:xfrm>
            <a:off x="1091300" y="6476100"/>
            <a:ext cx="572400" cy="57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181100" y="64897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23B638B7-4875-B3DE-13BB-0A8BB13D341A}"/>
              </a:ext>
            </a:extLst>
          </p:cNvPr>
          <p:cNvSpPr txBox="1"/>
          <p:nvPr/>
        </p:nvSpPr>
        <p:spPr>
          <a:xfrm>
            <a:off x="1803400" y="7772000"/>
            <a:ext cx="40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데이터셋을 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</a:t>
            </a:r>
            <a:r>
              <a:rPr lang="ko-KR" altLang="en-US" sz="2000" b="0" i="0" u="none" strike="noStrike" dirty="0">
                <a:solidFill>
                  <a:srgbClr val="323232"/>
                </a:solidFill>
                <a:latin typeface="Gmarket Sans Medium"/>
                <a:ea typeface="Gmarket Sans Medium"/>
              </a:rPr>
              <a:t> 번역 모델 학습에 사용할 수 있게 변환하는 작업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5F1791-61C2-E978-F2B0-0E7DF7AF794C}"/>
              </a:ext>
            </a:extLst>
          </p:cNvPr>
          <p:cNvSpPr/>
          <p:nvPr/>
        </p:nvSpPr>
        <p:spPr>
          <a:xfrm>
            <a:off x="1064400" y="3924300"/>
            <a:ext cx="7621200" cy="5715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56D2F8-1881-EFA4-2002-7A7BD60D5DCD}"/>
              </a:ext>
            </a:extLst>
          </p:cNvPr>
          <p:cNvSpPr/>
          <p:nvPr/>
        </p:nvSpPr>
        <p:spPr>
          <a:xfrm>
            <a:off x="1065600" y="3924300"/>
            <a:ext cx="7621200" cy="95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030A0"/>
                </a:solidFill>
                <a:latin typeface="Anek Bangla Expanded SemiBold"/>
              </a:rPr>
              <a:t>4</a:t>
            </a:r>
            <a:endParaRPr lang="en-US" sz="1600" b="0" i="0" u="none" strike="noStrike" dirty="0">
              <a:solidFill>
                <a:srgbClr val="7030A0"/>
              </a:solidFill>
              <a:latin typeface="Anek Bangla Expande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결과 분석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003300" y="4127500"/>
            <a:ext cx="769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FFFFFF"/>
                </a:solidFill>
                <a:ea typeface="Gmarket Sans Bold"/>
              </a:rPr>
              <a:t>구조</a:t>
            </a:r>
            <a:endParaRPr lang="en-US" sz="2800" b="0" i="0" u="none" strike="noStrike" dirty="0">
              <a:solidFill>
                <a:srgbClr val="FFFFFF"/>
              </a:solidFill>
              <a:latin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74800" y="5143500"/>
            <a:ext cx="6591300" cy="413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323232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미디어파이프를 통해 양손의 손가락 마디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몸의 관절 등의 주요 지점의 좌표를 얻어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3D CNN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을 통해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번역</a:t>
            </a:r>
            <a:endParaRPr lang="en-US" altLang="ko-KR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 marL="342900" indent="-342900">
              <a:lnSpc>
                <a:spcPct val="150000"/>
              </a:lnSpc>
              <a:buClr>
                <a:srgbClr val="323232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움직임이 활발한 손 부분은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30fps, 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몸 부분은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15fps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로 처리하는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Slow-Fast 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방식을 사용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</a:t>
            </a:r>
            <a:r>
              <a:rPr lang="en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3D CNN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은 좌표들의 공간정보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2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차원과 시간정보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1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차원을 따로 계산하는 </a:t>
            </a:r>
            <a:r>
              <a:rPr lang="en-US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2+1</a:t>
            </a:r>
            <a:r>
              <a:rPr lang="en" altLang="ko-KR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D CNN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을 활용하는 구조</a:t>
            </a:r>
            <a:endParaRPr lang="en-US" altLang="ko-KR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 marL="342900" indent="-342900">
              <a:lnSpc>
                <a:spcPct val="150000"/>
              </a:lnSpc>
              <a:buClr>
                <a:srgbClr val="323232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이후 총 두 번의 필터링을 거쳐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하고 있는지 여부와 다른 </a:t>
            </a:r>
            <a:r>
              <a:rPr lang="ko-KR" altLang="en-US" sz="2000" dirty="0" err="1">
                <a:solidFill>
                  <a:srgbClr val="323232"/>
                </a:solidFill>
                <a:latin typeface="Gmarket Sans Medium"/>
                <a:ea typeface="Gmarket Sans Medium"/>
              </a:rPr>
              <a:t>수어인지를</a:t>
            </a:r>
            <a:r>
              <a:rPr lang="ko-KR" altLang="en-US" sz="2000" dirty="0">
                <a:solidFill>
                  <a:srgbClr val="323232"/>
                </a:solidFill>
                <a:latin typeface="Gmarket Sans Medium"/>
                <a:ea typeface="Gmarket Sans Medium"/>
              </a:rPr>
              <a:t> 판단함</a:t>
            </a:r>
            <a:endParaRPr lang="en-US" altLang="ko-KR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323232"/>
              </a:buClr>
              <a:buFont typeface="Arial"/>
              <a:buChar char="●"/>
            </a:pPr>
            <a:endParaRPr lang="en-US" altLang="ko-KR" sz="2000" dirty="0">
              <a:solidFill>
                <a:srgbClr val="323232"/>
              </a:solidFill>
              <a:latin typeface="Gmarket Sans Medium"/>
              <a:ea typeface="Gmarket Sans Medium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28FBE0-5C79-C12D-E267-1B7DC08C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2" y="939900"/>
            <a:ext cx="6462000" cy="8230104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2C7B3B-4F19-D85E-BAC6-E847F7A911EE}"/>
              </a:ext>
            </a:extLst>
          </p:cNvPr>
          <p:cNvSpPr/>
          <p:nvPr/>
        </p:nvSpPr>
        <p:spPr>
          <a:xfrm flipV="1">
            <a:off x="10160002" y="9279300"/>
            <a:ext cx="6462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95F8CA11-92EB-2DA1-E19A-A241F7837DA0}"/>
              </a:ext>
            </a:extLst>
          </p:cNvPr>
          <p:cNvSpPr txBox="1"/>
          <p:nvPr/>
        </p:nvSpPr>
        <p:spPr>
          <a:xfrm>
            <a:off x="10375690" y="9279300"/>
            <a:ext cx="6030624" cy="36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  <a:buClr>
                <a:srgbClr val="323232"/>
              </a:buClr>
            </a:pPr>
            <a:r>
              <a:rPr lang="ko-KR" altLang="en-US" dirty="0">
                <a:solidFill>
                  <a:srgbClr val="323232"/>
                </a:solidFill>
                <a:latin typeface="Gmarket Sans Medium"/>
                <a:ea typeface="Gmarket Sans Medium"/>
              </a:rPr>
              <a:t>모델 구조도</a:t>
            </a:r>
            <a:endParaRPr lang="en-US" altLang="ko-KR" dirty="0">
              <a:solidFill>
                <a:srgbClr val="323232"/>
              </a:solidFill>
              <a:latin typeface="Gmarket Sans Medium"/>
              <a:ea typeface="Gmarket Sans Medium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13AB54-BFD6-34D2-F974-4CBA46B6AED1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C651C545-7C05-DFB6-489A-18192A170624}"/>
              </a:ext>
            </a:extLst>
          </p:cNvPr>
          <p:cNvSpPr txBox="1"/>
          <p:nvPr/>
        </p:nvSpPr>
        <p:spPr>
          <a:xfrm>
            <a:off x="965200" y="28575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dirty="0">
                <a:solidFill>
                  <a:srgbClr val="7030A0"/>
                </a:solidFill>
                <a:latin typeface="Anek Bangla Expanded Medium"/>
              </a:rPr>
              <a:t>Results Analysis</a:t>
            </a:r>
            <a:endParaRPr lang="en-US" altLang="ko-KR" sz="1800" b="0" i="0" u="none" strike="noStrike" dirty="0">
              <a:solidFill>
                <a:srgbClr val="7030A0"/>
              </a:solidFill>
              <a:latin typeface="Anek Bangla Expand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82128-3123-FCB6-00A5-5D6FCFFCF0FF}"/>
              </a:ext>
            </a:extLst>
          </p:cNvPr>
          <p:cNvSpPr/>
          <p:nvPr/>
        </p:nvSpPr>
        <p:spPr>
          <a:xfrm>
            <a:off x="1038250" y="4001063"/>
            <a:ext cx="2924150" cy="23489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65200" y="28575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dirty="0">
                <a:solidFill>
                  <a:srgbClr val="7030A0"/>
                </a:solidFill>
                <a:latin typeface="Anek Bangla Expanded Medium"/>
              </a:rPr>
              <a:t>Results Analysis</a:t>
            </a:r>
            <a:endParaRPr lang="en-US" altLang="ko-KR" sz="1800" b="0" i="0" u="none" strike="noStrike" dirty="0">
              <a:solidFill>
                <a:srgbClr val="7030A0"/>
              </a:solidFill>
              <a:latin typeface="Anek Bangla Expande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1892300"/>
            <a:ext cx="576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결과 분석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030A0"/>
                </a:solidFill>
                <a:latin typeface="Anek Bangla Expanded SemiBold"/>
              </a:rPr>
              <a:t>5</a:t>
            </a:r>
            <a:endParaRPr lang="en-US" sz="1600" b="0" i="0" u="none" strike="noStrike" dirty="0">
              <a:solidFill>
                <a:srgbClr val="7030A0"/>
              </a:solidFill>
              <a:latin typeface="Anek Bangla Expande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4200" y="4051300"/>
            <a:ext cx="120015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Gmarket Sans Medium"/>
              </a:rPr>
              <a:t>AIHub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Gmarket Sans Medium"/>
              </a:rPr>
              <a:t>수어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 데이터셋을 활용하여 미디어파이프의 출력 형식과 같이 변형하여 사용</a:t>
            </a:r>
            <a:endParaRPr lang="en-US" altLang="ko-KR" sz="2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Gmarket Sans Medium"/>
              </a:rPr>
              <a:t>전처리를 통해 데이터셋에서 정답 라벨만을 추출하여 미디어파이프 형식과 맞도록 변형</a:t>
            </a:r>
            <a:endParaRPr lang="en-US" altLang="ko-KR" sz="20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데이터셋에서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Gmarket Sans Medium"/>
              </a:rPr>
              <a:t>결측값과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Gmarket Sans Medium"/>
              </a:rPr>
              <a:t>오류값을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 발견하여 문제 있는 데이터 제거</a:t>
            </a:r>
            <a:endParaRPr lang="en-US" altLang="ko-KR" sz="2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Gmarket Sans Medium"/>
              </a:rPr>
              <a:t>학습 과정에서 영상 길이가 맞지 않는 경우 학습이 불안정해 질 가능성이 있기 때문에 프레임 마다 가중치 지정</a:t>
            </a:r>
            <a:endParaRPr lang="en-US" sz="2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2600" y="4648200"/>
            <a:ext cx="1485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dirty="0" err="1">
                <a:solidFill>
                  <a:srgbClr val="7030A0"/>
                </a:solidFill>
                <a:ea typeface="Gmarket Sans Bold"/>
              </a:rPr>
              <a:t>전처리</a:t>
            </a:r>
            <a:endParaRPr lang="ko-KR" sz="40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5750" y="5308600"/>
            <a:ext cx="287665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spc="100" dirty="0" err="1">
                <a:solidFill>
                  <a:srgbClr val="7030A0"/>
                </a:solidFill>
                <a:latin typeface="Anek Bangla Expanded Medium"/>
              </a:rPr>
              <a:t>preprossing</a:t>
            </a:r>
            <a:endParaRPr lang="en-US" sz="2400" b="0" i="0" u="none" strike="noStrike" spc="100" dirty="0">
              <a:solidFill>
                <a:srgbClr val="7030A0"/>
              </a:solidFill>
              <a:latin typeface="Anek Bangla Expanded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D252B5-BD3A-48BF-72BA-711F7BFB8A78}"/>
              </a:ext>
            </a:extLst>
          </p:cNvPr>
          <p:cNvSpPr/>
          <p:nvPr/>
        </p:nvSpPr>
        <p:spPr>
          <a:xfrm>
            <a:off x="1056951" y="3975900"/>
            <a:ext cx="16192799" cy="2386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17018-18D2-FB73-D808-674D87D414BA}"/>
              </a:ext>
            </a:extLst>
          </p:cNvPr>
          <p:cNvSpPr/>
          <p:nvPr/>
        </p:nvSpPr>
        <p:spPr>
          <a:xfrm>
            <a:off x="3962400" y="3975900"/>
            <a:ext cx="28800" cy="2391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07D23-3CDB-297A-AF00-3E7B7EA427E1}"/>
              </a:ext>
            </a:extLst>
          </p:cNvPr>
          <p:cNvSpPr/>
          <p:nvPr/>
        </p:nvSpPr>
        <p:spPr>
          <a:xfrm>
            <a:off x="1056951" y="6748501"/>
            <a:ext cx="2930599" cy="23693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FD1D30EA-C7A0-5287-20E0-C6FA2CAD7F97}"/>
              </a:ext>
            </a:extLst>
          </p:cNvPr>
          <p:cNvSpPr txBox="1"/>
          <p:nvPr/>
        </p:nvSpPr>
        <p:spPr>
          <a:xfrm>
            <a:off x="4394200" y="7200100"/>
            <a:ext cx="12001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데이터를 슬라이딩 윈도우 방식으로 약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Gmarket Sans Medium"/>
              </a:rPr>
              <a:t>2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Medium"/>
              </a:rPr>
              <a:t>초 묶어 모델에 입력</a:t>
            </a:r>
            <a:endParaRPr lang="en-US" altLang="ko-KR" sz="20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Gmarket Sans Medium"/>
              </a:rPr>
              <a:t>학습 진행중 일정 간격으로 체크포인트 생성</a:t>
            </a:r>
            <a:r>
              <a:rPr lang="en-US" altLang="ko-KR" sz="2000" dirty="0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Gmarket Sans Medium"/>
              </a:rPr>
              <a:t> 결과 저장 후 오류 발생 시 점검 가능하게 처리</a:t>
            </a:r>
            <a:endParaRPr lang="en-US" altLang="ko-KR" sz="20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Gmarket Sans Medium"/>
              </a:rPr>
              <a:t>생성된 체크포인트와 전처리로 구성한 검증데이터를 활용하여 성능검사 진행</a:t>
            </a:r>
            <a:endParaRPr lang="en-US" altLang="ko-KR" sz="20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75CEEB96-4A45-08B1-A751-76A43EA4CE95}"/>
              </a:ext>
            </a:extLst>
          </p:cNvPr>
          <p:cNvSpPr txBox="1"/>
          <p:nvPr/>
        </p:nvSpPr>
        <p:spPr>
          <a:xfrm>
            <a:off x="1137100" y="7416000"/>
            <a:ext cx="2716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1"/>
                </a:solidFill>
                <a:ea typeface="Gmarket Sans Bold"/>
              </a:rPr>
              <a:t>학습 및 검증</a:t>
            </a:r>
            <a:endParaRPr lang="ko-KR" sz="3600" b="0" i="0" u="none" strike="noStrike" dirty="0">
              <a:solidFill>
                <a:schemeClr val="bg1"/>
              </a:solidFill>
              <a:ea typeface="Gmarket Sans Bold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B5748EF3-B1B5-24CA-6B60-3D782C9F64F2}"/>
              </a:ext>
            </a:extLst>
          </p:cNvPr>
          <p:cNvSpPr txBox="1"/>
          <p:nvPr/>
        </p:nvSpPr>
        <p:spPr>
          <a:xfrm>
            <a:off x="1016250" y="8081200"/>
            <a:ext cx="2971300" cy="40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1200" b="0" i="0" u="none" strike="noStrike" spc="100" dirty="0">
                <a:solidFill>
                  <a:schemeClr val="bg1"/>
                </a:solidFill>
                <a:latin typeface="Anek Bangla Expanded Medium"/>
              </a:rPr>
              <a:t>Learning and Verification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3658D8-4224-6074-858D-11E946836E66}"/>
              </a:ext>
            </a:extLst>
          </p:cNvPr>
          <p:cNvSpPr/>
          <p:nvPr/>
        </p:nvSpPr>
        <p:spPr>
          <a:xfrm>
            <a:off x="1056951" y="6743700"/>
            <a:ext cx="16192799" cy="2386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4D52B0-A8D0-6447-9F50-2A0B89A19F68}"/>
              </a:ext>
            </a:extLst>
          </p:cNvPr>
          <p:cNvSpPr/>
          <p:nvPr/>
        </p:nvSpPr>
        <p:spPr>
          <a:xfrm>
            <a:off x="3962400" y="6743700"/>
            <a:ext cx="28800" cy="2391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9A43F5-35F1-982C-9473-10B517E306A5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65200" y="2895600"/>
            <a:ext cx="2463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dirty="0">
                <a:solidFill>
                  <a:srgbClr val="7030A0"/>
                </a:solidFill>
                <a:latin typeface="Anek Bangla Expanded Medium"/>
              </a:rPr>
              <a:t>Results Analysis</a:t>
            </a:r>
            <a:endParaRPr lang="en-US" altLang="ko-KR" sz="1800" b="0" i="0" u="none" strike="noStrike" dirty="0">
              <a:solidFill>
                <a:srgbClr val="7030A0"/>
              </a:solidFill>
              <a:latin typeface="Anek Bangla Expanded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1892300"/>
            <a:ext cx="576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결과 분석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26220"/>
              </p:ext>
            </p:extLst>
          </p:nvPr>
        </p:nvGraphicFramePr>
        <p:xfrm>
          <a:off x="1028700" y="3708400"/>
          <a:ext cx="16192500" cy="6007100"/>
        </p:xfrm>
        <a:graphic>
          <a:graphicData uri="http://schemas.openxmlformats.org/drawingml/2006/table">
            <a:tbl>
              <a:tblPr/>
              <a:tblGrid>
                <a:gridCol w="803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743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Gmarket Sans Medium"/>
                        </a:rPr>
                        <a:t>모델 개선</a:t>
                      </a:r>
                      <a:endParaRPr lang="en-US" sz="14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Gmarket Sans Medium"/>
                        </a:rPr>
                        <a:t>서버화</a:t>
                      </a:r>
                      <a:endParaRPr lang="en-US" sz="14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62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첫 모델은 성능이 기대에 미치지 못했음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,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이후 모델의 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하이퍼파라미터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부터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구조까지 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여러번의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개량을 통해 모델을 개선함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데이터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2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진 인코딩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-&gt;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one hot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인코딩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단일 레이어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-&gt;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3D CNN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여러번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연산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GRU, LSTM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활용 및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residual connection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등 활용 했지만 효과를 얻지 못하고 제거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위와 같은 수 많은 시도로 현재 모델 개발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웹으로부터 영상을 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입력받고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altLang="ko-KR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MideaPipe</a:t>
                      </a: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를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통해 좌표를 생성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WebSocket을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통해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통신하여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좌표를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송수신</a:t>
                      </a:r>
                      <a:endParaRPr lang="en-US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buFont typeface="Wingdings" pitchFamily="2" charset="2"/>
                        <a:buChar char="l"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수신된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좌표를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모델에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입력하여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결과값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787878"/>
                          </a:solidFill>
                          <a:latin typeface="Gmarket Sans Medium"/>
                        </a:rPr>
                        <a:t>도출</a:t>
                      </a:r>
                      <a:endParaRPr lang="en-US" sz="2000" b="0" i="0" u="none" strike="noStrike" dirty="0">
                        <a:solidFill>
                          <a:srgbClr val="787878"/>
                        </a:solidFill>
                        <a:latin typeface="Gmarket Sans Medium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7754600" y="304800"/>
            <a:ext cx="20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030A0"/>
                </a:solidFill>
                <a:latin typeface="Anek Bangla Expanded SemiBold"/>
              </a:rPr>
              <a:t>6</a:t>
            </a:r>
            <a:endParaRPr lang="en-US" sz="1600" b="0" i="0" u="none" strike="noStrike" dirty="0">
              <a:solidFill>
                <a:srgbClr val="7030A0"/>
              </a:solidFill>
              <a:latin typeface="Anek Bangla Expanded Semi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B439A-585E-9AB7-6EBE-8A2EFC2E3174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5105604-EB61-62A3-20F3-C5589E2B4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348002"/>
            <a:ext cx="7772400" cy="507209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2D38B-D8E8-5BA5-217F-4AB3EC38E2DF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 dirty="0">
                <a:solidFill>
                  <a:srgbClr val="7030A0"/>
                </a:solidFill>
                <a:latin typeface="Anek Bangla Expanded SemiBold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 dirty="0">
                <a:solidFill>
                  <a:srgbClr val="7030A0"/>
                </a:solidFill>
                <a:latin typeface="Anek Bangla Expanded Medium"/>
              </a:rPr>
              <a:t>Final 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892300"/>
            <a:ext cx="7162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최종 결과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7000" y="92583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600" dirty="0">
                <a:solidFill>
                  <a:srgbClr val="595959"/>
                </a:solidFill>
                <a:ea typeface="Gmarket Sans Medium"/>
              </a:rPr>
              <a:t>작동 사진</a:t>
            </a:r>
            <a:endParaRPr lang="en-US" altLang="ko-KR" sz="1600" dirty="0">
              <a:solidFill>
                <a:srgbClr val="595959"/>
              </a:solidFill>
              <a:ea typeface="Gmarket Sans Medium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9931400" y="29718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400" b="0" i="0" u="none" strike="noStrike" dirty="0">
                <a:solidFill>
                  <a:srgbClr val="323232"/>
                </a:solidFill>
                <a:ea typeface="Gmarket Sans Medium"/>
              </a:rPr>
              <a:t>학습</a:t>
            </a:r>
            <a:endParaRPr lang="ko-KR" sz="3400" b="0" i="0" u="none" strike="noStrike" dirty="0">
              <a:solidFill>
                <a:srgbClr val="323232"/>
              </a:solidFill>
              <a:ea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31400" y="3619500"/>
            <a:ext cx="792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약 </a:t>
            </a:r>
            <a:r>
              <a:rPr lang="en-US" altLang="ko-KR" sz="2000" b="0" i="0" u="none" strike="noStrike" dirty="0">
                <a:solidFill>
                  <a:srgbClr val="323232"/>
                </a:solidFill>
                <a:ea typeface="Gmarket Sans Medium"/>
              </a:rPr>
              <a:t>2500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개의 단어를 </a:t>
            </a:r>
            <a:r>
              <a:rPr lang="en-US" altLang="ko-KR" sz="2000" b="0" i="0" u="none" strike="noStrike" dirty="0">
                <a:solidFill>
                  <a:srgbClr val="323232"/>
                </a:solidFill>
                <a:ea typeface="Gmarket Sans Medium"/>
              </a:rPr>
              <a:t>15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명의 사람이 표현한 영상을 통해 학습을 진행</a:t>
            </a:r>
            <a:r>
              <a:rPr lang="en-US" altLang="ko-KR" sz="2000" b="0" i="0" u="none" strike="noStrike" dirty="0">
                <a:solidFill>
                  <a:srgbClr val="323232"/>
                </a:solidFill>
                <a:ea typeface="Gmarket Sans Medium"/>
              </a:rPr>
              <a:t>, 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학습하지 않은 영상으로 검증한 결과 </a:t>
            </a:r>
            <a:r>
              <a:rPr lang="en-US" altLang="ko-KR" sz="2000" dirty="0">
                <a:solidFill>
                  <a:srgbClr val="323232"/>
                </a:solidFill>
                <a:ea typeface="Gmarket Sans Medium"/>
              </a:rPr>
              <a:t>70%</a:t>
            </a:r>
            <a:r>
              <a:rPr lang="ko-KR" altLang="en-US" sz="2000" dirty="0">
                <a:solidFill>
                  <a:srgbClr val="323232"/>
                </a:solidFill>
                <a:ea typeface="Gmarket Sans Medium"/>
              </a:rPr>
              <a:t>의 </a:t>
            </a:r>
            <a:r>
              <a:rPr lang="ko-KR" altLang="en-US" sz="2000" dirty="0" err="1">
                <a:solidFill>
                  <a:srgbClr val="323232"/>
                </a:solidFill>
                <a:ea typeface="Gmarket Sans Medium"/>
              </a:rPr>
              <a:t>정답률을</a:t>
            </a:r>
            <a:r>
              <a:rPr lang="ko-KR" altLang="en-US" sz="2000" dirty="0">
                <a:solidFill>
                  <a:srgbClr val="323232"/>
                </a:solidFill>
                <a:ea typeface="Gmarket Sans Medium"/>
              </a:rPr>
              <a:t> 확인함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9931400" y="54356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400" b="0" i="0" u="none" strike="noStrike" dirty="0">
                <a:solidFill>
                  <a:srgbClr val="323232"/>
                </a:solidFill>
                <a:ea typeface="Gmarket Sans Medium"/>
              </a:rPr>
              <a:t>좌표 생성 및 통신</a:t>
            </a:r>
            <a:endParaRPr lang="ko-KR" sz="3400" b="0" i="0" u="none" strike="noStrike" dirty="0">
              <a:solidFill>
                <a:srgbClr val="323232"/>
              </a:solidFill>
              <a:ea typeface="Gmarket Sa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931400" y="6261100"/>
            <a:ext cx="792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웹으로부터 영상을 이미지로 전달 받아 </a:t>
            </a:r>
            <a:r>
              <a:rPr lang="en-US" altLang="ko-KR" sz="2000" b="0" i="0" u="none" strike="noStrike" dirty="0" err="1">
                <a:solidFill>
                  <a:srgbClr val="323232"/>
                </a:solidFill>
                <a:ea typeface="Gmarket Sans Medium"/>
              </a:rPr>
              <a:t>MideaPipe</a:t>
            </a:r>
            <a:r>
              <a:rPr lang="ko-KR" altLang="en-US" sz="2000" b="0" i="0" u="none" strike="noStrike" dirty="0" err="1">
                <a:solidFill>
                  <a:srgbClr val="323232"/>
                </a:solidFill>
                <a:ea typeface="Gmarket Sans Medium"/>
              </a:rPr>
              <a:t>를</a:t>
            </a:r>
            <a:r>
              <a:rPr lang="ko-KR" altLang="en-US" sz="2000" b="0" i="0" u="none" strike="noStrike" dirty="0">
                <a:solidFill>
                  <a:srgbClr val="323232"/>
                </a:solidFill>
                <a:ea typeface="Gmarket Sans Medium"/>
              </a:rPr>
              <a:t> 통해 좌표를 생성</a:t>
            </a:r>
            <a:r>
              <a:rPr lang="en-US" altLang="ko-KR" sz="2000" b="0" i="0" u="none" strike="noStrike" dirty="0">
                <a:solidFill>
                  <a:srgbClr val="323232"/>
                </a:solidFill>
                <a:ea typeface="Gmarket Sans Medium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ea typeface="Gmarket Sans Medium"/>
              </a:rPr>
              <a:t>생성한 좌표갑과 번역된 단어를 </a:t>
            </a:r>
            <a:r>
              <a:rPr lang="en-US" altLang="ko-KR" sz="2000" dirty="0">
                <a:solidFill>
                  <a:srgbClr val="323232"/>
                </a:solidFill>
                <a:ea typeface="Gmarket Sans Medium"/>
              </a:rPr>
              <a:t>WebSocket</a:t>
            </a:r>
            <a:r>
              <a:rPr lang="ko-KR" altLang="en-US" sz="2000" dirty="0">
                <a:solidFill>
                  <a:srgbClr val="323232"/>
                </a:solidFill>
                <a:ea typeface="Gmarket Sans Medium"/>
              </a:rPr>
              <a:t>을 통해 비통기통신으로 서버와 주고받음 </a:t>
            </a:r>
            <a:endParaRPr lang="en-US" sz="2000" b="0" i="0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9931400" y="75565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400" b="0" i="0" u="none" strike="noStrike" dirty="0">
                <a:solidFill>
                  <a:srgbClr val="323232"/>
                </a:solidFill>
                <a:ea typeface="Gmarket Sans Medium"/>
              </a:rPr>
              <a:t>번역</a:t>
            </a:r>
            <a:endParaRPr lang="ko-KR" sz="3400" b="0" i="0" u="none" strike="noStrike" dirty="0">
              <a:solidFill>
                <a:srgbClr val="323232"/>
              </a:solidFill>
              <a:ea typeface="Gmarket Sans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31400" y="8115300"/>
            <a:ext cx="792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ea typeface="Gmarket Sans Medium"/>
              </a:rPr>
              <a:t>수신된 데이터를 모델을 통해 한글 단어로 번역</a:t>
            </a:r>
            <a:endParaRPr lang="en-US" altLang="ko-KR" sz="2000" b="0" i="0" u="none" strike="noStrike" dirty="0">
              <a:solidFill>
                <a:srgbClr val="323232"/>
              </a:solidFill>
              <a:ea typeface="Gmarket Sans Medium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582C4C-E809-D48A-CACD-9BF74E64096F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1147961-E607-97DD-0B15-561105B775B9}"/>
              </a:ext>
            </a:extLst>
          </p:cNvPr>
          <p:cNvSpPr/>
          <p:nvPr/>
        </p:nvSpPr>
        <p:spPr>
          <a:xfrm>
            <a:off x="9525100" y="3225900"/>
            <a:ext cx="241200" cy="241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06B4961-8156-9D4C-A81D-310F7A2E98AC}"/>
              </a:ext>
            </a:extLst>
          </p:cNvPr>
          <p:cNvSpPr/>
          <p:nvPr/>
        </p:nvSpPr>
        <p:spPr>
          <a:xfrm>
            <a:off x="9525000" y="5664300"/>
            <a:ext cx="241200" cy="241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81FEF0-7463-D75F-B974-81049F02CB3A}"/>
              </a:ext>
            </a:extLst>
          </p:cNvPr>
          <p:cNvSpPr/>
          <p:nvPr/>
        </p:nvSpPr>
        <p:spPr>
          <a:xfrm>
            <a:off x="9525000" y="7797900"/>
            <a:ext cx="241200" cy="241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 descr="인간의 얼굴, 사람, 의류, 스크린샷이(가) 표시된 사진&#10;&#10;자동 생성된 설명">
            <a:extLst>
              <a:ext uri="{FF2B5EF4-FFF2-40B4-BE49-F238E27FC236}">
                <a16:creationId xmlns:a16="http://schemas.microsoft.com/office/drawing/2014/main" id="{0897DB6A-5081-D8D7-82E2-33DE7B37B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91100"/>
            <a:ext cx="4889052" cy="5323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CEE5-C6D5-855D-0233-B3E8DF1D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A35680-C273-5A04-BBF2-C4207F8DA77B}"/>
              </a:ext>
            </a:extLst>
          </p:cNvPr>
          <p:cNvSpPr/>
          <p:nvPr/>
        </p:nvSpPr>
        <p:spPr>
          <a:xfrm>
            <a:off x="965200" y="5143500"/>
            <a:ext cx="7200000" cy="43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7E5AD6-DC30-DFB9-D96E-9FCE02BB33DF}"/>
              </a:ext>
            </a:extLst>
          </p:cNvPr>
          <p:cNvSpPr/>
          <p:nvPr/>
        </p:nvSpPr>
        <p:spPr>
          <a:xfrm>
            <a:off x="965200" y="3989242"/>
            <a:ext cx="7200000" cy="9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A53FF2-7571-ADED-70AC-2DC50E7D833C}"/>
              </a:ext>
            </a:extLst>
          </p:cNvPr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dirty="0">
                <a:solidFill>
                  <a:srgbClr val="7030A0"/>
                </a:solidFill>
                <a:latin typeface="Anek Bangla Expanded Medium"/>
              </a:rPr>
              <a:t>Utilization plan and Expected effects</a:t>
            </a:r>
            <a:endParaRPr lang="en-US" altLang="ko-KR" sz="1800" b="0" i="0" u="none" strike="noStrike" dirty="0">
              <a:solidFill>
                <a:srgbClr val="7030A0"/>
              </a:solidFill>
              <a:latin typeface="Anek Bangla Expanded Medium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1D4D7ED-FA36-6F2A-1DE4-C57050743AEE}"/>
              </a:ext>
            </a:extLst>
          </p:cNvPr>
          <p:cNvSpPr txBox="1"/>
          <p:nvPr/>
        </p:nvSpPr>
        <p:spPr>
          <a:xfrm>
            <a:off x="965200" y="1892300"/>
            <a:ext cx="6502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500" b="0" i="0" u="none" strike="noStrike" dirty="0">
                <a:solidFill>
                  <a:srgbClr val="7030A0"/>
                </a:solidFill>
                <a:ea typeface="Gmarket Sans Bold"/>
              </a:rPr>
              <a:t>활용방안 및 기대효과</a:t>
            </a:r>
            <a:endParaRPr lang="ko-KR" sz="5500" b="0" i="0" u="none" strike="noStrike" dirty="0">
              <a:solidFill>
                <a:srgbClr val="7030A0"/>
              </a:solidFill>
              <a:ea typeface="Gmarket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A666BCD-6FD7-983E-859F-58B9C2F2DAB4}"/>
              </a:ext>
            </a:extLst>
          </p:cNvPr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030A0"/>
                </a:solidFill>
                <a:latin typeface="Anek Bangla Expanded SemiBold"/>
              </a:rPr>
              <a:t>8</a:t>
            </a:r>
            <a:endParaRPr lang="en-US" sz="1600" b="0" i="0" u="none" strike="noStrike" dirty="0">
              <a:solidFill>
                <a:srgbClr val="7030A0"/>
              </a:solidFill>
              <a:latin typeface="Anek Bangla Expanded Semi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69E7A9-26EF-04FE-B12B-FB5A2809A8DF}"/>
              </a:ext>
            </a:extLst>
          </p:cNvPr>
          <p:cNvSpPr txBox="1"/>
          <p:nvPr/>
        </p:nvSpPr>
        <p:spPr>
          <a:xfrm>
            <a:off x="1335999" y="5486958"/>
            <a:ext cx="6409863" cy="39999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청각장애인의 비율은 줄어들고 있지만 농학교도 점점 줄어들면서 교육적으로 공백이 발생</a:t>
            </a:r>
            <a:endParaRPr lang="en-US" altLang="ko-KR" sz="22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000000"/>
                </a:solidFill>
                <a:latin typeface="Gmarket Sans Medium"/>
              </a:rPr>
              <a:t>수어</a:t>
            </a: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 교육 학원이 없고 일부 농아인 협회에서 진행하는 교육도 한정적</a:t>
            </a:r>
            <a:endParaRPr lang="en-US" altLang="ko-KR" sz="22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온라인 </a:t>
            </a:r>
            <a:r>
              <a:rPr lang="ko-KR" altLang="en-US" sz="2200" dirty="0" err="1">
                <a:solidFill>
                  <a:srgbClr val="000000"/>
                </a:solidFill>
                <a:latin typeface="Gmarket Sans Medium"/>
              </a:rPr>
              <a:t>수어</a:t>
            </a: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 교육 사이트를 제작하면 접근성이 낮은 </a:t>
            </a:r>
            <a:r>
              <a:rPr lang="ko-KR" altLang="en-US" sz="2200" dirty="0" err="1">
                <a:solidFill>
                  <a:srgbClr val="000000"/>
                </a:solidFill>
                <a:latin typeface="Gmarket Sans Medium"/>
              </a:rPr>
              <a:t>수어</a:t>
            </a: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 교육 문제를 해결 할 수 있음</a:t>
            </a:r>
            <a:endParaRPr lang="en-US" altLang="ko-KR" sz="2200" dirty="0">
              <a:solidFill>
                <a:srgbClr val="000000"/>
              </a:solidFill>
              <a:latin typeface="Gmarket Sans Medium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000000"/>
                </a:solidFill>
                <a:latin typeface="Gmarket Sans Medium"/>
              </a:rPr>
              <a:t>API</a:t>
            </a:r>
            <a:r>
              <a:rPr lang="ko-KR" altLang="en-US" sz="2200" dirty="0" err="1">
                <a:solidFill>
                  <a:srgbClr val="000000"/>
                </a:solidFill>
                <a:latin typeface="Gmarket Sans Medium"/>
              </a:rPr>
              <a:t>를</a:t>
            </a:r>
            <a:r>
              <a:rPr lang="ko-KR" altLang="en-US" sz="2200" dirty="0">
                <a:solidFill>
                  <a:srgbClr val="000000"/>
                </a:solidFill>
                <a:latin typeface="Gmarket Sans Medium"/>
              </a:rPr>
              <a:t> 사용하면 기존 교육자료를 번역하여 교육적 공백 해결가능</a:t>
            </a:r>
            <a:endParaRPr lang="en-US" altLang="ko-KR" sz="22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1F4D46F-AC2D-7659-CFDF-3C9483609072}"/>
              </a:ext>
            </a:extLst>
          </p:cNvPr>
          <p:cNvSpPr txBox="1"/>
          <p:nvPr/>
        </p:nvSpPr>
        <p:spPr>
          <a:xfrm>
            <a:off x="2932000" y="4089992"/>
            <a:ext cx="3266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dirty="0">
                <a:solidFill>
                  <a:schemeClr val="bg1"/>
                </a:solidFill>
                <a:ea typeface="Gmarket Sans Bold"/>
              </a:rPr>
              <a:t>교육적인 측면</a:t>
            </a:r>
            <a:endParaRPr lang="ko-KR" sz="4000" b="0" i="0" u="none" strike="noStrike" dirty="0">
              <a:solidFill>
                <a:schemeClr val="bg1"/>
              </a:solidFill>
              <a:ea typeface="Gmarket Sans Bol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B385EA-83ED-BB31-F8B9-75EC44F5ECF7}"/>
              </a:ext>
            </a:extLst>
          </p:cNvPr>
          <p:cNvSpPr/>
          <p:nvPr/>
        </p:nvSpPr>
        <p:spPr>
          <a:xfrm>
            <a:off x="0" y="-300"/>
            <a:ext cx="18288000" cy="190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F75F34-320C-48A8-0415-59EDB055B670}"/>
              </a:ext>
            </a:extLst>
          </p:cNvPr>
          <p:cNvSpPr/>
          <p:nvPr/>
        </p:nvSpPr>
        <p:spPr>
          <a:xfrm>
            <a:off x="9372600" y="5143500"/>
            <a:ext cx="7200000" cy="43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7056A3-8FCC-7526-ABE5-2871A0EB17B5}"/>
              </a:ext>
            </a:extLst>
          </p:cNvPr>
          <p:cNvSpPr/>
          <p:nvPr/>
        </p:nvSpPr>
        <p:spPr>
          <a:xfrm>
            <a:off x="9372600" y="3989242"/>
            <a:ext cx="7200000" cy="9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4C22598-DEA1-A4B1-2629-C1428AD992E6}"/>
              </a:ext>
            </a:extLst>
          </p:cNvPr>
          <p:cNvSpPr txBox="1"/>
          <p:nvPr/>
        </p:nvSpPr>
        <p:spPr>
          <a:xfrm>
            <a:off x="9743399" y="5410758"/>
            <a:ext cx="6409863" cy="37854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농인들은 소통의 벽으로 인해 관공서나 서비스 직종의 지원을 받기 매우 어려움</a:t>
            </a:r>
            <a:endParaRPr lang="en-US" altLang="ko-KR" sz="24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400" dirty="0">
                <a:solidFill>
                  <a:srgbClr val="000000"/>
                </a:solidFill>
                <a:latin typeface="Gmarket Sans Medium"/>
              </a:rPr>
              <a:t>API</a:t>
            </a:r>
            <a:r>
              <a:rPr lang="ko-KR" altLang="en-US" sz="2400" dirty="0" err="1">
                <a:solidFill>
                  <a:srgbClr val="000000"/>
                </a:solidFill>
                <a:latin typeface="Gmarket Sans Medium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 활용하면 노트북</a:t>
            </a:r>
            <a:r>
              <a:rPr lang="en-US" altLang="ko-KR" sz="2400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태블릿 등 카메라가 달려있는 기기만 있다면 청인들과 동일한 서비스를 받을 수 있음</a:t>
            </a:r>
            <a:endParaRPr lang="en-US" altLang="ko-KR" sz="2400" dirty="0">
              <a:solidFill>
                <a:srgbClr val="000000"/>
              </a:solidFill>
              <a:latin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 err="1">
                <a:solidFill>
                  <a:srgbClr val="000000"/>
                </a:solidFill>
                <a:latin typeface="Gmarket Sans Medium"/>
              </a:rPr>
              <a:t>비대면</a:t>
            </a: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 환경 확산에 따라 </a:t>
            </a:r>
            <a:r>
              <a:rPr lang="ko-KR" altLang="en-US" sz="2400" dirty="0" err="1">
                <a:solidFill>
                  <a:srgbClr val="000000"/>
                </a:solidFill>
                <a:latin typeface="Gmarket Sans Medium"/>
              </a:rPr>
              <a:t>비대면</a:t>
            </a: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 환경에서도 </a:t>
            </a:r>
            <a:r>
              <a:rPr lang="ko-KR" altLang="en-US" sz="2400" dirty="0" err="1">
                <a:solidFill>
                  <a:srgbClr val="000000"/>
                </a:solidFill>
                <a:latin typeface="Gmarket Sans Medium"/>
              </a:rPr>
              <a:t>원할한</a:t>
            </a:r>
            <a:r>
              <a:rPr lang="ko-KR" altLang="en-US" sz="2400" dirty="0">
                <a:solidFill>
                  <a:srgbClr val="000000"/>
                </a:solidFill>
                <a:latin typeface="Gmarket Sans Medium"/>
              </a:rPr>
              <a:t> 소통 가능</a:t>
            </a:r>
            <a:endParaRPr lang="en-US" altLang="ko-KR" sz="24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BF3525F-AE62-8CDA-E486-7FD14CE7DBB8}"/>
              </a:ext>
            </a:extLst>
          </p:cNvPr>
          <p:cNvSpPr txBox="1"/>
          <p:nvPr/>
        </p:nvSpPr>
        <p:spPr>
          <a:xfrm>
            <a:off x="9943200" y="4089992"/>
            <a:ext cx="6058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dirty="0">
                <a:solidFill>
                  <a:schemeClr val="bg1"/>
                </a:solidFill>
                <a:ea typeface="Gmarket Sans Bold"/>
              </a:rPr>
              <a:t>공공</a:t>
            </a:r>
            <a:r>
              <a:rPr lang="ko-KR" altLang="en-US" sz="4000" b="0" i="0" u="none" strike="noStrike" dirty="0">
                <a:solidFill>
                  <a:schemeClr val="bg1"/>
                </a:solidFill>
                <a:ea typeface="Gmarket Sans Bold"/>
              </a:rPr>
              <a:t> 및 민간 서비스</a:t>
            </a:r>
            <a:endParaRPr lang="ko-KR" sz="4000" b="0" i="0" u="none" strike="noStrike" dirty="0">
              <a:solidFill>
                <a:schemeClr val="bg1"/>
              </a:solidFill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5255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603</Words>
  <Application>Microsoft Macintosh PowerPoint</Application>
  <PresentationFormat>사용자 지정</PresentationFormat>
  <Paragraphs>116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Gmarket Sans Bold</vt:lpstr>
      <vt:lpstr>Anek Bangla Expanded Medium</vt:lpstr>
      <vt:lpstr>Arial</vt:lpstr>
      <vt:lpstr>Anek Bangla Expanded SemiBold</vt:lpstr>
      <vt:lpstr>Calibri</vt:lpstr>
      <vt:lpstr>Gmarket Sans Medium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서휘도</cp:lastModifiedBy>
  <cp:revision>9</cp:revision>
  <dcterms:created xsi:type="dcterms:W3CDTF">2006-08-16T00:00:00Z</dcterms:created>
  <dcterms:modified xsi:type="dcterms:W3CDTF">2024-12-03T02:13:21Z</dcterms:modified>
</cp:coreProperties>
</file>